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Staatliches"/>
      <p:regular r:id="rId49"/>
    </p:embeddedFont>
    <p:embeddedFont>
      <p:font typeface="Proxima Nova"/>
      <p:regular r:id="rId50"/>
      <p:bold r:id="rId51"/>
      <p:italic r:id="rId52"/>
      <p:boldItalic r:id="rId53"/>
    </p:embeddedFont>
    <p:embeddedFont>
      <p:font typeface="Source Code Pro"/>
      <p:regular r:id="rId54"/>
      <p:bold r:id="rId55"/>
      <p:italic r:id="rId56"/>
      <p:boldItalic r:id="rId57"/>
    </p:embeddedFont>
    <p:embeddedFont>
      <p:font typeface="Manrope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Staatliche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54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56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59" Type="http://schemas.openxmlformats.org/officeDocument/2006/relationships/font" Target="fonts/Manrope-bold.fntdata"/><Relationship Id="rId14" Type="http://schemas.openxmlformats.org/officeDocument/2006/relationships/slide" Target="slides/slide8.xml"/><Relationship Id="rId58" Type="http://schemas.openxmlformats.org/officeDocument/2006/relationships/font" Target="fonts/Manrop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2c6cfdf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2c6cfdf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2e58956b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2e58956b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2e58956b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2e58956b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2e58956b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2e58956b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2e58956b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2e58956b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b234ba5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b234ba5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2e58956b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2e58956b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2e58956b3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2e58956b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2e58956b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2e58956b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2e58956b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2e58956b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d2b35ce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d2b35ce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2e58956b3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2e58956b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b113f72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b113f7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objects pulled from: https://slidesgo.com/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icons are from: https://thenounproject.com/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9e4b920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39e4b920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5b86a38e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5b86a38e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5b86a38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5b86a38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5b86a38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5b86a38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5b86a38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5b86a38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5b86a38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5b86a38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5b86a38e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5b86a38e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5b86a38e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5b86a38e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2b95735e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2b95735e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2e58956b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2e58956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5b86a38e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5b86a38e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2b95735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2b95735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5b86a38e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5b86a38e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5b86a38e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5b86a38e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2b95735e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2b95735e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2b95735e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2b95735e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2b95735e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42b95735e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2b95735e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2b95735e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2b95735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42b95735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42b95735e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42b95735e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2e58956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2e58956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2b95735e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2b95735e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5b86a38e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5b86a38e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5b86a38e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5b86a38e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5c8a145e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5c8a145e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2e58956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2e58956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33f225c8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33f225c8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2b95735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2b95735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b234ba5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b234ba5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C6B8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MkBZIfSyeD0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hyperlink" Target="http://www.youtube.com/watch?v=odzGsDTJKz4" TargetMode="External"/><Relationship Id="rId6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4icDM1tWO7LwAnj437mmZdyiVftZGCo7?usp=sharing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ml-playground.com/#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Z5uudo6dizOY1O8WdZIvSxF_eygam4_d#scrollTo=ovysh6awRyMU" TargetMode="External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hyperlink" Target="http://www.youtube.com/watch?v=4xDzrJKXOOY" TargetMode="External"/><Relationship Id="rId5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Nn_nZ9LdjUNrpjgiB4h0MInTKX1jk5Tw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Tio8r3Zf70M" TargetMode="External"/><Relationship Id="rId5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lab.research.google.com/drive/1zlCgvbEtBtIGPIu8j27brrnAMneuekRL?usp=sharing" TargetMode="External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Tio8r3Zf70M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odzGsDTJKz4" TargetMode="External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MkBZIfSyeD0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MkBZIfSyeD0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99" name="Google Shape;99;p25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MOD</a:t>
            </a:r>
            <a:r>
              <a:rPr b="1" lang="en" sz="36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MORE MODELS</a:t>
            </a:r>
            <a:r>
              <a:rPr lang="en" sz="2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KNN, PCA, Logistic Regression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640625" y="295075"/>
            <a:ext cx="80004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Which direction has the </a:t>
            </a:r>
            <a:r>
              <a:rPr b="1" lang="en">
                <a:solidFill>
                  <a:schemeClr val="lt1"/>
                </a:solidFill>
              </a:rPr>
              <a:t>biggest variance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91" name="Google Shape;191;p34" title="1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9400" y="4184650"/>
            <a:ext cx="1101075" cy="6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875" y="1576015"/>
            <a:ext cx="8637908" cy="1923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4"/>
          <p:cNvCxnSpPr/>
          <p:nvPr/>
        </p:nvCxnSpPr>
        <p:spPr>
          <a:xfrm rot="10800000">
            <a:off x="4720500" y="1622175"/>
            <a:ext cx="312300" cy="1600500"/>
          </a:xfrm>
          <a:prstGeom prst="straightConnector1">
            <a:avLst/>
          </a:prstGeom>
          <a:noFill/>
          <a:ln cap="flat" cmpd="sng" w="28575">
            <a:solidFill>
              <a:srgbClr val="949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2063797" y="1528450"/>
            <a:ext cx="937200" cy="1241375"/>
          </a:xfrm>
          <a:custGeom>
            <a:rect b="b" l="l" r="r" t="t"/>
            <a:pathLst>
              <a:path extrusionOk="0" h="49655" w="37488">
                <a:moveTo>
                  <a:pt x="37488" y="0"/>
                </a:moveTo>
                <a:cubicBezTo>
                  <a:pt x="33116" y="2551"/>
                  <a:pt x="17501" y="8849"/>
                  <a:pt x="11255" y="15303"/>
                </a:cubicBezTo>
                <a:cubicBezTo>
                  <a:pt x="5009" y="21757"/>
                  <a:pt x="-299" y="33000"/>
                  <a:pt x="13" y="38725"/>
                </a:cubicBezTo>
                <a:cubicBezTo>
                  <a:pt x="325" y="44450"/>
                  <a:pt x="10943" y="47833"/>
                  <a:pt x="13129" y="496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25" y="1594440"/>
            <a:ext cx="8637908" cy="1923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5"/>
          <p:cNvGrpSpPr/>
          <p:nvPr/>
        </p:nvGrpSpPr>
        <p:grpSpPr>
          <a:xfrm>
            <a:off x="3522200" y="1739800"/>
            <a:ext cx="1767600" cy="549700"/>
            <a:chOff x="3522200" y="901600"/>
            <a:chExt cx="1767600" cy="549700"/>
          </a:xfrm>
        </p:grpSpPr>
        <p:sp>
          <p:nvSpPr>
            <p:cNvPr id="201" name="Google Shape;201;p35"/>
            <p:cNvSpPr txBox="1"/>
            <p:nvPr/>
          </p:nvSpPr>
          <p:spPr>
            <a:xfrm>
              <a:off x="3522200" y="901600"/>
              <a:ext cx="17676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least variance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4511757" y="1245450"/>
              <a:ext cx="269325" cy="205850"/>
            </a:xfrm>
            <a:custGeom>
              <a:rect b="b" l="l" r="r" t="t"/>
              <a:pathLst>
                <a:path extrusionOk="0" h="8234" w="10773">
                  <a:moveTo>
                    <a:pt x="781" y="0"/>
                  </a:moveTo>
                  <a:cubicBezTo>
                    <a:pt x="781" y="1301"/>
                    <a:pt x="-884" y="6610"/>
                    <a:pt x="781" y="7807"/>
                  </a:cubicBezTo>
                  <a:cubicBezTo>
                    <a:pt x="2447" y="9004"/>
                    <a:pt x="9109" y="7287"/>
                    <a:pt x="10774" y="718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grpSp>
        <p:nvGrpSpPr>
          <p:cNvPr id="203" name="Google Shape;203;p35"/>
          <p:cNvGrpSpPr/>
          <p:nvPr/>
        </p:nvGrpSpPr>
        <p:grpSpPr>
          <a:xfrm>
            <a:off x="1531730" y="2252500"/>
            <a:ext cx="1951156" cy="749700"/>
            <a:chOff x="1531761" y="1414300"/>
            <a:chExt cx="1599964" cy="749700"/>
          </a:xfrm>
        </p:grpSpPr>
        <p:sp>
          <p:nvSpPr>
            <p:cNvPr id="204" name="Google Shape;204;p35"/>
            <p:cNvSpPr txBox="1"/>
            <p:nvPr/>
          </p:nvSpPr>
          <p:spPr>
            <a:xfrm>
              <a:off x="1802725" y="1414300"/>
              <a:ext cx="1329000" cy="7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most variance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1531761" y="1698275"/>
              <a:ext cx="298150" cy="366950"/>
            </a:xfrm>
            <a:custGeom>
              <a:rect b="b" l="l" r="r" t="t"/>
              <a:pathLst>
                <a:path extrusionOk="0" h="14678" w="11926">
                  <a:moveTo>
                    <a:pt x="11927" y="0"/>
                  </a:moveTo>
                  <a:cubicBezTo>
                    <a:pt x="9949" y="312"/>
                    <a:pt x="528" y="-572"/>
                    <a:pt x="59" y="1874"/>
                  </a:cubicBezTo>
                  <a:cubicBezTo>
                    <a:pt x="-409" y="4320"/>
                    <a:pt x="7607" y="12544"/>
                    <a:pt x="9116" y="1467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sp>
        <p:nvSpPr>
          <p:cNvPr id="206" name="Google Shape;206;p35"/>
          <p:cNvSpPr txBox="1"/>
          <p:nvPr/>
        </p:nvSpPr>
        <p:spPr>
          <a:xfrm>
            <a:off x="762000" y="3559100"/>
            <a:ext cx="80670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PC1 would be where most variance occurs, PC2 covering the rest.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Likely PC1 will look similar (but not the same) to the green regression line. This is because x and y equally contribute to the variance and therefore PCA1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762000" y="1295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PCA with 2 components</a:t>
            </a:r>
            <a:endParaRPr/>
          </a:p>
        </p:txBody>
      </p:sp>
      <p:cxnSp>
        <p:nvCxnSpPr>
          <p:cNvPr id="208" name="Google Shape;208;p35"/>
          <p:cNvCxnSpPr/>
          <p:nvPr/>
        </p:nvCxnSpPr>
        <p:spPr>
          <a:xfrm rot="10800000">
            <a:off x="4701450" y="1646300"/>
            <a:ext cx="312300" cy="1600500"/>
          </a:xfrm>
          <a:prstGeom prst="straightConnector1">
            <a:avLst/>
          </a:prstGeom>
          <a:noFill/>
          <a:ln cap="flat" cmpd="sng" w="28575">
            <a:solidFill>
              <a:srgbClr val="949AF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1235923" y="779250"/>
            <a:ext cx="27462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taatliches"/>
                <a:ea typeface="Staatliches"/>
                <a:cs typeface="Staatliches"/>
                <a:sym typeface="Staatliches"/>
              </a:rPr>
              <a:t>PCA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Uns</a:t>
            </a:r>
            <a:r>
              <a:rPr b="1" lang="en" sz="1400">
                <a:solidFill>
                  <a:schemeClr val="dk2"/>
                </a:solidFill>
              </a:rPr>
              <a:t>upervised dimension reduction</a:t>
            </a:r>
            <a:r>
              <a:rPr lang="en" sz="1400">
                <a:solidFill>
                  <a:schemeClr val="dk2"/>
                </a:solidFill>
              </a:rPr>
              <a:t> algorithm that finds </a:t>
            </a:r>
            <a:r>
              <a:rPr lang="en" sz="1400">
                <a:solidFill>
                  <a:schemeClr val="dk2"/>
                </a:solidFill>
              </a:rPr>
              <a:t>directions (components) in which the data has the most variation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492479" y="1211550"/>
            <a:ext cx="35802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P</a:t>
            </a: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rincipal components are linear combinations of the original features.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</a:rPr>
              <a:t>Original features may be lost in the transformed space, so may lose some interpretability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1212900" y="3507950"/>
            <a:ext cx="2955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Pros</a:t>
            </a:r>
            <a:r>
              <a:rPr lang="en">
                <a:solidFill>
                  <a:schemeClr val="dk2"/>
                </a:solidFill>
              </a:rPr>
              <a:t>: detects outliers, visualization, faster algorithms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4492479" y="3507950"/>
            <a:ext cx="333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Cons</a:t>
            </a:r>
            <a:r>
              <a:rPr lang="en">
                <a:solidFill>
                  <a:schemeClr val="dk2"/>
                </a:solidFill>
              </a:rPr>
              <a:t>: model performance (slows training, speeds up testing, so tradeoff)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7" name="Google Shape;217;p36"/>
          <p:cNvSpPr/>
          <p:nvPr/>
        </p:nvSpPr>
        <p:spPr>
          <a:xfrm>
            <a:off x="1170050" y="3500350"/>
            <a:ext cx="6631500" cy="709500"/>
          </a:xfrm>
          <a:prstGeom prst="rect">
            <a:avLst/>
          </a:prstGeom>
          <a:noFill/>
          <a:ln cap="flat" cmpd="sng" w="19050">
            <a:solidFill>
              <a:srgbClr val="BCBD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1023150" y="1205375"/>
            <a:ext cx="4616100" cy="26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How does PCA find most important components?</a:t>
            </a:r>
            <a:endParaRPr sz="19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1087750" y="1812825"/>
            <a:ext cx="39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Start with a line:		ax1 + bx2 + c = 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1087750" y="226417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Look at the data projected onto the line (lots of linear algebra)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1110175" y="30080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Find a,b,c that maximize variance of the projected data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888600" y="1205375"/>
            <a:ext cx="2493000" cy="261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rPr>
              <a:t>Caveats</a:t>
            </a:r>
            <a:endParaRPr sz="2200">
              <a:solidFill>
                <a:schemeClr val="dk2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Features with different scales mess this up, since feature with biggest spread would dominate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Standardize first, so mean at 0 and s.d is 1.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198" cy="21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51246"/>
            <a:ext cx="8839198" cy="211605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613800" y="209400"/>
            <a:ext cx="83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PCA with 1 component</a:t>
            </a:r>
            <a:r>
              <a:rPr lang="en">
                <a:solidFill>
                  <a:schemeClr val="dk2"/>
                </a:solidFill>
              </a:rPr>
              <a:t>, used in simple linear regression to create orange line</a:t>
            </a:r>
            <a:endParaRPr/>
          </a:p>
        </p:txBody>
      </p:sp>
      <p:sp>
        <p:nvSpPr>
          <p:cNvPr id="234" name="Google Shape;234;p38"/>
          <p:cNvSpPr txBox="1"/>
          <p:nvPr/>
        </p:nvSpPr>
        <p:spPr>
          <a:xfrm>
            <a:off x="613800" y="2551050"/>
            <a:ext cx="833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Note: PCA distorts </a:t>
            </a:r>
            <a:r>
              <a:rPr lang="en" sz="1100">
                <a:solidFill>
                  <a:schemeClr val="dk2"/>
                </a:solidFill>
              </a:rPr>
              <a:t>original</a:t>
            </a:r>
            <a:r>
              <a:rPr lang="en" sz="1100">
                <a:solidFill>
                  <a:schemeClr val="dk2"/>
                </a:solidFill>
              </a:rPr>
              <a:t> space, so interpretation can be difficult. Top plot uses PC1 for horizontal axis, whereas bottom plot using original x feature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1235923" y="779250"/>
            <a:ext cx="27462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Staatliches"/>
                <a:ea typeface="Staatliches"/>
                <a:cs typeface="Staatliches"/>
                <a:sym typeface="Staatliches"/>
              </a:rPr>
              <a:t>Logistic regression</a:t>
            </a:r>
            <a:endParaRPr sz="40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</a:t>
            </a:r>
            <a:r>
              <a:rPr b="1" lang="en" sz="1400">
                <a:solidFill>
                  <a:schemeClr val="dk2"/>
                </a:solidFill>
              </a:rPr>
              <a:t>upervised </a:t>
            </a:r>
            <a:r>
              <a:rPr b="1" lang="en" sz="1400">
                <a:solidFill>
                  <a:schemeClr val="dk2"/>
                </a:solidFill>
              </a:rPr>
              <a:t>classification</a:t>
            </a:r>
            <a:r>
              <a:rPr lang="en" sz="1400">
                <a:solidFill>
                  <a:schemeClr val="dk2"/>
                </a:solidFill>
              </a:rPr>
              <a:t> algorithm that </a:t>
            </a:r>
            <a:r>
              <a:rPr b="1" lang="en" sz="1400">
                <a:solidFill>
                  <a:schemeClr val="dk2"/>
                </a:solidFill>
              </a:rPr>
              <a:t>predicts the probability</a:t>
            </a:r>
            <a:r>
              <a:rPr lang="en" sz="1400">
                <a:solidFill>
                  <a:schemeClr val="dk2"/>
                </a:solidFill>
              </a:rPr>
              <a:t> of a class using the sigmoid function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4366175" y="871625"/>
            <a:ext cx="3431100" cy="2584500"/>
          </a:xfrm>
          <a:prstGeom prst="rect">
            <a:avLst/>
          </a:prstGeom>
          <a:noFill/>
          <a:ln cap="flat" cmpd="sng" w="28575">
            <a:solidFill>
              <a:srgbClr val="C6B8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Important hyperparameters</a:t>
            </a:r>
            <a:endParaRPr sz="22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Regularization Strength </a:t>
            </a:r>
            <a:r>
              <a:rPr b="1" lang="en" u="sng">
                <a:solidFill>
                  <a:schemeClr val="dk2"/>
                </a:solidFill>
              </a:rPr>
              <a:t>C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controls how much the model penalizes large coefficients. The higher the C, less regularization, risk of overfitting.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Regularization Type </a:t>
            </a:r>
            <a:r>
              <a:rPr b="1" lang="en" u="sng">
                <a:solidFill>
                  <a:schemeClr val="dk2"/>
                </a:solidFill>
              </a:rPr>
              <a:t>Penalty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can be L1 (Lasso), L2 (Ridge), or ElasticNet (L1 +L2 combo).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41" name="Google Shape;241;p39"/>
          <p:cNvGrpSpPr/>
          <p:nvPr/>
        </p:nvGrpSpPr>
        <p:grpSpPr>
          <a:xfrm>
            <a:off x="1170050" y="3574525"/>
            <a:ext cx="6655129" cy="1092600"/>
            <a:chOff x="1170050" y="3574525"/>
            <a:chExt cx="6655129" cy="1092600"/>
          </a:xfrm>
        </p:grpSpPr>
        <p:sp>
          <p:nvSpPr>
            <p:cNvPr id="242" name="Google Shape;242;p39"/>
            <p:cNvSpPr txBox="1"/>
            <p:nvPr/>
          </p:nvSpPr>
          <p:spPr>
            <a:xfrm>
              <a:off x="1212900" y="3660350"/>
              <a:ext cx="29559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Pros</a:t>
              </a:r>
              <a:r>
                <a:rPr lang="en">
                  <a:solidFill>
                    <a:schemeClr val="dk2"/>
                  </a:solidFill>
                </a:rPr>
                <a:t>: interpretable, memory efficient (may need stochastic gradient descent if data too large)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" name="Google Shape;243;p39"/>
            <p:cNvSpPr txBox="1"/>
            <p:nvPr/>
          </p:nvSpPr>
          <p:spPr>
            <a:xfrm>
              <a:off x="4492479" y="3660350"/>
              <a:ext cx="33327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Cons</a:t>
              </a:r>
              <a:r>
                <a:rPr lang="en">
                  <a:solidFill>
                    <a:schemeClr val="dk2"/>
                  </a:solidFill>
                </a:rPr>
                <a:t>: similar to linear regression, multicollinearity (related features), outliers, non-linear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1170050" y="3574525"/>
              <a:ext cx="6631500" cy="1092600"/>
            </a:xfrm>
            <a:prstGeom prst="rect">
              <a:avLst/>
            </a:prstGeom>
            <a:noFill/>
            <a:ln cap="flat" cmpd="sng" w="19050">
              <a:solidFill>
                <a:srgbClr val="BCBD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/>
        </p:nvSpPr>
        <p:spPr>
          <a:xfrm>
            <a:off x="562275" y="644100"/>
            <a:ext cx="4687500" cy="394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Logistic regression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Similar to linear regression since it uses gradient descent but with few changes: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Instead of a straight-line equation, it uses a probabilistic equation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Instead of MSE it uses log-loss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probability outputted, it “squished” it towards 0 or 1 using a function (usually sigmoid)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it uses gradient descent but with a different cost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150" y="1221700"/>
            <a:ext cx="3437024" cy="2619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 title="Screenshot 2025-03-23 at 11.10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24" y="446977"/>
            <a:ext cx="7919002" cy="44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 rotWithShape="1">
          <a:blip r:embed="rId4">
            <a:alphaModFix/>
          </a:blip>
          <a:srcRect b="40551" l="38763" r="43917" t="7875"/>
          <a:stretch/>
        </p:blipFill>
        <p:spPr>
          <a:xfrm>
            <a:off x="6834125" y="446975"/>
            <a:ext cx="2100176" cy="13893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57" name="Google Shape;257;p41" title="5 Minute Timer Relaxing Music Lofi Fish Backgroun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4550" y="4436275"/>
            <a:ext cx="995075" cy="5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B8EB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68900" y="1228675"/>
            <a:ext cx="27630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Example of how the KNN algorithm works: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click link here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 through this to solidify your understanding.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3" name="Google Shape;263;p42" title="Screenshot 2025-03-23 at 11.35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202" y="0"/>
            <a:ext cx="51737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3" title="Screenshot 2025-04-17 at 9.44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4" cy="420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2460325" y="438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https://ml-playground.com/#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106" name="Google Shape;106;p26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🎼 | Listen on Spotify, Apple music and more&#10;→  https://fanlink.to/ChillSynthwave&#10;&#10;🎶 Subscribe to this channel for more synthwave music&#10;→ https://bit.ly/synthwave-channel&#10;&#10;🌎 | Lofi Girl on all social media&#10;→  https://fanlink.to/lofigirl-social&#10;&#10;👕 | Lofi Girl merch&#10;→  https://bit.ly/Iofigirl-shop&#10;&#10;🎭 | Create your lofi avatar now&#10;→  https://lofigirl.com/generator/&#10;&#10;💬 | Join the Lofi Girl community&#10;→   https://bit.ly/lofigirl-discord&#10;→   https://bit.ly/lofigirl-reddit&#10;&#10;🎨 | Art by Lofi Studio (full list of artists here)&#10;→  https://www.instagram.com/p/CrlCU3msh49/&#10;&#10;📝 | Submit your music / art&#10;→  https://bit.ly/lofi-submission" id="274" name="Google Shape;274;p44" title="synthwave radio 🌌 - beats to chill/game t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50" y="4657597"/>
            <a:ext cx="561450" cy="31581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/>
          <p:nvPr/>
        </p:nvSpPr>
        <p:spPr>
          <a:xfrm>
            <a:off x="2166300" y="1146750"/>
            <a:ext cx="4811400" cy="2850000"/>
          </a:xfrm>
          <a:prstGeom prst="roundRect">
            <a:avLst>
              <a:gd fmla="val 16667" name="adj"/>
            </a:avLst>
          </a:prstGeom>
          <a:solidFill>
            <a:srgbClr val="9D9F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5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Machine Learning</a:t>
            </a:r>
            <a:endParaRPr sz="495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38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With python</a:t>
            </a:r>
            <a:endParaRPr sz="2538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22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MOD</a:t>
            </a:r>
            <a:r>
              <a:rPr b="1" lang="en" sz="3622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36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: MORE MODELS</a:t>
            </a:r>
            <a:r>
              <a:rPr lang="en" sz="2422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endParaRPr sz="2422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SVM</a:t>
            </a:r>
            <a:r>
              <a:rPr lang="en">
                <a:solidFill>
                  <a:schemeClr val="dk1"/>
                </a:solidFill>
              </a:rPr>
              <a:t>, Naive Bayes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D9F2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50">
                <a:solidFill>
                  <a:srgbClr val="36174D"/>
                </a:solidFill>
                <a:latin typeface="Staatliches"/>
                <a:ea typeface="Staatliches"/>
                <a:cs typeface="Staatliches"/>
                <a:sym typeface="Staatliches"/>
              </a:rPr>
              <a:t>Colab workbook</a:t>
            </a:r>
            <a:endParaRPr b="1" sz="6650">
              <a:solidFill>
                <a:srgbClr val="36174D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Link: </a:t>
            </a:r>
            <a:r>
              <a:rPr lang="en" sz="11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click for access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/>
        </p:nvSpPr>
        <p:spPr>
          <a:xfrm>
            <a:off x="263200" y="478650"/>
            <a:ext cx="8700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think the new sample (green) is more likely to be cherry or grape? Is it a close call? Guess the likelihood of it being either of the classes.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286" name="Google Shape;286;p46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00" y="4479425"/>
            <a:ext cx="981600" cy="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40625"/>
            <a:ext cx="8839201" cy="196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562275" y="644100"/>
            <a:ext cx="4687500" cy="412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NAive Bayes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ased on Bayes' theorem which assumes feature independence. It </a:t>
            </a:r>
            <a:r>
              <a:rPr b="1" lang="en">
                <a:solidFill>
                  <a:schemeClr val="dk1"/>
                </a:solidFill>
              </a:rPr>
              <a:t>predicts the probability of a class given the input features</a:t>
            </a:r>
            <a:r>
              <a:rPr lang="en">
                <a:solidFill>
                  <a:schemeClr val="dk1"/>
                </a:solidFill>
              </a:rPr>
              <a:t>. So if we use feature set to predict target, we want to </a:t>
            </a:r>
            <a:r>
              <a:rPr lang="en" u="sng">
                <a:solidFill>
                  <a:schemeClr val="dk1"/>
                </a:solidFill>
              </a:rPr>
              <a:t>quantify the odds that our prediction is the actual value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Relies on independence of features, hence why it’s called naive (features are rarely independent).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also need to specify a probability density function (like normal/Gaussian, binomial/Bernoulli, etc) for </a:t>
            </a:r>
            <a:r>
              <a:rPr lang="en" u="sng">
                <a:solidFill>
                  <a:schemeClr val="dk1"/>
                </a:solidFill>
              </a:rPr>
              <a:t>likelihood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7" title="Screenshot 2025-03-28 at 7.44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575" y="1625050"/>
            <a:ext cx="3194850" cy="1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6135850" y="2751025"/>
            <a:ext cx="2844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</a:t>
            </a:r>
            <a:r>
              <a:rPr b="1" lang="en">
                <a:solidFill>
                  <a:schemeClr val="dk1"/>
                </a:solidFill>
              </a:rPr>
              <a:t>Y</a:t>
            </a:r>
            <a:r>
              <a:rPr lang="en">
                <a:solidFill>
                  <a:schemeClr val="dk1"/>
                </a:solidFill>
              </a:rPr>
              <a:t> is the class label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b="1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 are the features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7353775" y="2381300"/>
            <a:ext cx="775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evidence</a:t>
            </a:r>
            <a:endParaRPr sz="1100"/>
          </a:p>
        </p:txBody>
      </p:sp>
      <p:sp>
        <p:nvSpPr>
          <p:cNvPr id="296" name="Google Shape;296;p47"/>
          <p:cNvSpPr txBox="1"/>
          <p:nvPr/>
        </p:nvSpPr>
        <p:spPr>
          <a:xfrm>
            <a:off x="7875250" y="1625050"/>
            <a:ext cx="723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prior</a:t>
            </a:r>
            <a:endParaRPr sz="1100"/>
          </a:p>
        </p:txBody>
      </p:sp>
      <p:sp>
        <p:nvSpPr>
          <p:cNvPr id="297" name="Google Shape;297;p47"/>
          <p:cNvSpPr txBox="1"/>
          <p:nvPr/>
        </p:nvSpPr>
        <p:spPr>
          <a:xfrm>
            <a:off x="5850950" y="1805650"/>
            <a:ext cx="988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posterior</a:t>
            </a:r>
            <a:endParaRPr sz="1100"/>
          </a:p>
        </p:txBody>
      </p:sp>
      <p:sp>
        <p:nvSpPr>
          <p:cNvPr id="298" name="Google Shape;298;p47"/>
          <p:cNvSpPr txBox="1"/>
          <p:nvPr/>
        </p:nvSpPr>
        <p:spPr>
          <a:xfrm>
            <a:off x="7100050" y="1625038"/>
            <a:ext cx="775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likelihood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1235923" y="779250"/>
            <a:ext cx="27462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Staatliches"/>
                <a:ea typeface="Staatliches"/>
                <a:cs typeface="Staatliches"/>
                <a:sym typeface="Staatliches"/>
              </a:rPr>
              <a:t>Naive Bayes</a:t>
            </a:r>
            <a:endParaRPr sz="40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Supervised classification</a:t>
            </a:r>
            <a:r>
              <a:rPr lang="en" sz="1400">
                <a:solidFill>
                  <a:schemeClr val="dk2"/>
                </a:solidFill>
              </a:rPr>
              <a:t> algorithm that </a:t>
            </a:r>
            <a:r>
              <a:rPr b="1" lang="en" sz="1400">
                <a:solidFill>
                  <a:schemeClr val="dk2"/>
                </a:solidFill>
              </a:rPr>
              <a:t>predicts the probability</a:t>
            </a:r>
            <a:r>
              <a:rPr lang="en" sz="1400">
                <a:solidFill>
                  <a:schemeClr val="dk2"/>
                </a:solidFill>
              </a:rPr>
              <a:t> of a class using Bayes theorem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04" name="Google Shape;304;p48"/>
          <p:cNvSpPr txBox="1"/>
          <p:nvPr/>
        </p:nvSpPr>
        <p:spPr>
          <a:xfrm>
            <a:off x="4366175" y="871625"/>
            <a:ext cx="3431100" cy="2584500"/>
          </a:xfrm>
          <a:prstGeom prst="rect">
            <a:avLst/>
          </a:prstGeom>
          <a:noFill/>
          <a:ln cap="flat" cmpd="sng" w="28575">
            <a:solidFill>
              <a:srgbClr val="C6B8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Important hyperparameters</a:t>
            </a:r>
            <a:endParaRPr sz="22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Variance Smoothing</a:t>
            </a:r>
            <a:r>
              <a:rPr lang="en" u="sng">
                <a:solidFill>
                  <a:schemeClr val="dk2"/>
                </a:solidFill>
              </a:rPr>
              <a:t> </a:t>
            </a:r>
            <a:r>
              <a:rPr b="1" lang="en" u="sng">
                <a:solidFill>
                  <a:schemeClr val="dk2"/>
                </a:solidFill>
              </a:rPr>
              <a:t>var_smoothing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adds small buffer to variance so no division by zero</a:t>
            </a:r>
            <a:r>
              <a:rPr lang="en">
                <a:solidFill>
                  <a:schemeClr val="dk2"/>
                </a:solidFill>
              </a:rPr>
              <a:t>. The higher the var_smoothing, smoother decision boundary, prevents overfitting.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The others depend on which distribution you use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05" name="Google Shape;305;p48"/>
          <p:cNvGrpSpPr/>
          <p:nvPr/>
        </p:nvGrpSpPr>
        <p:grpSpPr>
          <a:xfrm>
            <a:off x="1170050" y="3574525"/>
            <a:ext cx="6655129" cy="1153225"/>
            <a:chOff x="1170050" y="3650725"/>
            <a:chExt cx="6655129" cy="1153225"/>
          </a:xfrm>
        </p:grpSpPr>
        <p:sp>
          <p:nvSpPr>
            <p:cNvPr id="306" name="Google Shape;306;p48"/>
            <p:cNvSpPr txBox="1"/>
            <p:nvPr/>
          </p:nvSpPr>
          <p:spPr>
            <a:xfrm>
              <a:off x="1212900" y="3660350"/>
              <a:ext cx="29559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Pros</a:t>
              </a:r>
              <a:r>
                <a:rPr lang="en">
                  <a:solidFill>
                    <a:schemeClr val="dk2"/>
                  </a:solidFill>
                </a:rPr>
                <a:t>: f</a:t>
              </a:r>
              <a:r>
                <a:rPr lang="en">
                  <a:solidFill>
                    <a:schemeClr val="dk2"/>
                  </a:solidFill>
                </a:rPr>
                <a:t>ast and memory-efficient, handles missing data, high-dim small data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7" name="Google Shape;307;p48"/>
            <p:cNvSpPr txBox="1"/>
            <p:nvPr/>
          </p:nvSpPr>
          <p:spPr>
            <a:xfrm>
              <a:off x="4492479" y="3660350"/>
              <a:ext cx="33327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Cons</a:t>
              </a:r>
              <a:r>
                <a:rPr lang="en">
                  <a:solidFill>
                    <a:schemeClr val="dk2"/>
                  </a:solidFill>
                </a:rPr>
                <a:t>: p</a:t>
              </a:r>
              <a:r>
                <a:rPr lang="en">
                  <a:solidFill>
                    <a:schemeClr val="dk2"/>
                  </a:solidFill>
                </a:rPr>
                <a:t>oor performance on highly correlated features (multicollinearity), sensitive to zero probabilities (needs smoothing)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1170050" y="3650725"/>
              <a:ext cx="6631500" cy="1092600"/>
            </a:xfrm>
            <a:prstGeom prst="rect">
              <a:avLst/>
            </a:prstGeom>
            <a:noFill/>
            <a:ln cap="flat" cmpd="sng" w="19050">
              <a:solidFill>
                <a:srgbClr val="BCBD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9" title="Screenshot 2025-03-28 at 8.28.4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25" y="264200"/>
            <a:ext cx="8296248" cy="4342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 txBox="1"/>
          <p:nvPr/>
        </p:nvSpPr>
        <p:spPr>
          <a:xfrm>
            <a:off x="477525" y="4606775"/>
            <a:ext cx="7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walk through the calculations in workbook</a:t>
            </a:r>
            <a:endParaRPr/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15" name="Google Shape;315;p49" title="3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700" y="4479425"/>
            <a:ext cx="981600" cy="5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/>
        </p:nvSpPr>
        <p:spPr>
          <a:xfrm>
            <a:off x="562275" y="644100"/>
            <a:ext cx="4687500" cy="239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support vector machine svm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1" name="Google Shape;321;p50" title="Screenshot 2025-03-28 at 8.33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000" y="962275"/>
            <a:ext cx="3589424" cy="331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1235923" y="779250"/>
            <a:ext cx="27462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Staatliches"/>
                <a:ea typeface="Staatliches"/>
                <a:cs typeface="Staatliches"/>
                <a:sym typeface="Staatliches"/>
              </a:rPr>
              <a:t>svm</a:t>
            </a:r>
            <a:endParaRPr sz="40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Supervised classification</a:t>
            </a:r>
            <a:r>
              <a:rPr lang="en" sz="1400">
                <a:solidFill>
                  <a:schemeClr val="dk2"/>
                </a:solidFill>
              </a:rPr>
              <a:t> algorithm that finds the optimal </a:t>
            </a:r>
            <a:r>
              <a:rPr b="1" lang="en" sz="1400">
                <a:solidFill>
                  <a:schemeClr val="dk2"/>
                </a:solidFill>
              </a:rPr>
              <a:t>decision boundary </a:t>
            </a:r>
            <a:r>
              <a:rPr lang="en" sz="1400">
                <a:solidFill>
                  <a:schemeClr val="dk2"/>
                </a:solidFill>
              </a:rPr>
              <a:t>(hyperplane) that </a:t>
            </a:r>
            <a:r>
              <a:rPr b="1" lang="en" sz="1400">
                <a:solidFill>
                  <a:schemeClr val="dk2"/>
                </a:solidFill>
              </a:rPr>
              <a:t>maximizes the margin </a:t>
            </a:r>
            <a:r>
              <a:rPr lang="en" sz="1400">
                <a:solidFill>
                  <a:schemeClr val="dk2"/>
                </a:solidFill>
              </a:rPr>
              <a:t>between classes.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4366175" y="871625"/>
            <a:ext cx="3431100" cy="2584500"/>
          </a:xfrm>
          <a:prstGeom prst="rect">
            <a:avLst/>
          </a:prstGeom>
          <a:noFill/>
          <a:ln cap="flat" cmpd="sng" w="28575">
            <a:solidFill>
              <a:srgbClr val="C6B8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Important hyperparameters</a:t>
            </a:r>
            <a:endParaRPr sz="22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Regularization Strength </a:t>
            </a:r>
            <a:r>
              <a:rPr b="1" lang="en">
                <a:solidFill>
                  <a:schemeClr val="dk2"/>
                </a:solidFill>
              </a:rPr>
              <a:t>C </a:t>
            </a:r>
            <a:r>
              <a:rPr lang="en">
                <a:solidFill>
                  <a:schemeClr val="dk2"/>
                </a:solidFill>
              </a:rPr>
              <a:t>controls how much the model penalizes large coefficients. The higher the C, less regularization, risk of overfitting.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kernel</a:t>
            </a:r>
            <a:r>
              <a:rPr lang="en">
                <a:solidFill>
                  <a:schemeClr val="dk2"/>
                </a:solidFill>
              </a:rPr>
              <a:t> defines the type of decision boundary. Can be linear, polynomial, sigmoid.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328" name="Google Shape;328;p51"/>
          <p:cNvGrpSpPr/>
          <p:nvPr/>
        </p:nvGrpSpPr>
        <p:grpSpPr>
          <a:xfrm>
            <a:off x="1170050" y="3650725"/>
            <a:ext cx="6655129" cy="1092600"/>
            <a:chOff x="1170050" y="3650725"/>
            <a:chExt cx="6655129" cy="1092600"/>
          </a:xfrm>
        </p:grpSpPr>
        <p:sp>
          <p:nvSpPr>
            <p:cNvPr id="329" name="Google Shape;329;p51"/>
            <p:cNvSpPr txBox="1"/>
            <p:nvPr/>
          </p:nvSpPr>
          <p:spPr>
            <a:xfrm>
              <a:off x="1212900" y="3660350"/>
              <a:ext cx="29559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Pros</a:t>
              </a:r>
              <a:r>
                <a:rPr lang="en">
                  <a:solidFill>
                    <a:schemeClr val="dk2"/>
                  </a:solidFill>
                </a:rPr>
                <a:t>: </a:t>
              </a:r>
              <a:r>
                <a:rPr lang="en">
                  <a:solidFill>
                    <a:schemeClr val="dk2"/>
                  </a:solidFill>
                </a:rPr>
                <a:t>high-dimensional data,linear and non-linear, robust to outliers (with soft margin).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0" name="Google Shape;330;p51"/>
            <p:cNvSpPr txBox="1"/>
            <p:nvPr/>
          </p:nvSpPr>
          <p:spPr>
            <a:xfrm>
              <a:off x="4492479" y="3660350"/>
              <a:ext cx="33327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Cons</a:t>
              </a:r>
              <a:r>
                <a:rPr lang="en">
                  <a:solidFill>
                    <a:schemeClr val="dk2"/>
                  </a:solidFill>
                </a:rPr>
                <a:t>: c</a:t>
              </a:r>
              <a:r>
                <a:rPr lang="en">
                  <a:solidFill>
                    <a:schemeClr val="dk2"/>
                  </a:solidFill>
                </a:rPr>
                <a:t>omputationally </a:t>
              </a:r>
              <a:r>
                <a:rPr lang="en">
                  <a:solidFill>
                    <a:schemeClr val="dk2"/>
                  </a:solidFill>
                </a:rPr>
                <a:t>expenses</a:t>
              </a:r>
              <a:r>
                <a:rPr lang="en">
                  <a:solidFill>
                    <a:schemeClr val="dk2"/>
                  </a:solidFill>
                </a:rPr>
                <a:t>, hyperparameter sensitive, highly overlapping classes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1" name="Google Shape;331;p51"/>
            <p:cNvSpPr/>
            <p:nvPr/>
          </p:nvSpPr>
          <p:spPr>
            <a:xfrm>
              <a:off x="1170050" y="3650725"/>
              <a:ext cx="6631500" cy="1092600"/>
            </a:xfrm>
            <a:prstGeom prst="rect">
              <a:avLst/>
            </a:prstGeom>
            <a:noFill/>
            <a:ln cap="flat" cmpd="sng" w="19050">
              <a:solidFill>
                <a:srgbClr val="BCBD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/>
        </p:nvSpPr>
        <p:spPr>
          <a:xfrm>
            <a:off x="285575" y="1233400"/>
            <a:ext cx="43995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line best separates these two classes, A (black) and B (green)?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 the SVM section in colab go to Adding a </a:t>
            </a:r>
            <a:r>
              <a:rPr lang="en">
                <a:solidFill>
                  <a:schemeClr val="lt1"/>
                </a:solidFill>
              </a:rPr>
              <a:t>separating</a:t>
            </a:r>
            <a:r>
              <a:rPr lang="en">
                <a:solidFill>
                  <a:schemeClr val="lt1"/>
                </a:solidFill>
              </a:rPr>
              <a:t> line. Use the add_line function to add a line to this graph that best separates the classes.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Does the line that the person sitting next to you look better than yours? How can you tell which line is the </a:t>
            </a:r>
            <a:r>
              <a:rPr b="1" lang="en">
                <a:solidFill>
                  <a:schemeClr val="lt1"/>
                </a:solidFill>
              </a:rPr>
              <a:t>best</a:t>
            </a:r>
            <a:r>
              <a:rPr lang="en">
                <a:solidFill>
                  <a:schemeClr val="lt1"/>
                </a:solidFill>
              </a:rPr>
              <a:t> separating line?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37" name="Google Shape;337;p52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00" y="4479425"/>
            <a:ext cx="981600" cy="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450" y="1184525"/>
            <a:ext cx="3881230" cy="29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063" y="1088571"/>
            <a:ext cx="4138000" cy="309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38" y="152400"/>
            <a:ext cx="75127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1235925" y="1236450"/>
            <a:ext cx="25389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Staatliches"/>
                <a:ea typeface="Staatliches"/>
                <a:cs typeface="Staatliches"/>
                <a:sym typeface="Staatliches"/>
              </a:rPr>
              <a:t>KNN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Supervised classification</a:t>
            </a:r>
            <a:r>
              <a:rPr lang="en" sz="1400">
                <a:solidFill>
                  <a:schemeClr val="dk2"/>
                </a:solidFill>
              </a:rPr>
              <a:t> algorithm often referred to as a </a:t>
            </a:r>
            <a:r>
              <a:rPr b="1" lang="en" sz="1400">
                <a:solidFill>
                  <a:schemeClr val="dk2"/>
                </a:solidFill>
              </a:rPr>
              <a:t>lazy learner </a:t>
            </a:r>
            <a:r>
              <a:rPr lang="en" sz="1400">
                <a:solidFill>
                  <a:schemeClr val="dk2"/>
                </a:solidFill>
              </a:rPr>
              <a:t>as it seeks to predict without creating an actual model</a:t>
            </a:r>
            <a:endParaRPr sz="600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3943300" y="701500"/>
            <a:ext cx="4083900" cy="2986200"/>
          </a:xfrm>
          <a:prstGeom prst="rect">
            <a:avLst/>
          </a:prstGeom>
          <a:noFill/>
          <a:ln cap="flat" cmpd="sng" w="19050">
            <a:solidFill>
              <a:srgbClr val="C6B8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Important hyperparameters</a:t>
            </a:r>
            <a:endParaRPr sz="22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Number of neighbors </a:t>
            </a:r>
            <a:r>
              <a:rPr b="1" lang="en" u="sng">
                <a:solidFill>
                  <a:schemeClr val="dk2"/>
                </a:solidFill>
              </a:rPr>
              <a:t>n_neighbors</a:t>
            </a:r>
            <a:r>
              <a:rPr lang="en">
                <a:solidFill>
                  <a:schemeClr val="dk2"/>
                </a:solidFill>
              </a:rPr>
              <a:t>: controls how many nearest points are used for classification. Larger k, smoother boundary, risk underfitting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Distance metric </a:t>
            </a:r>
            <a:r>
              <a:rPr b="1" lang="en" u="sng">
                <a:solidFill>
                  <a:schemeClr val="dk2"/>
                </a:solidFill>
              </a:rPr>
              <a:t>metric</a:t>
            </a:r>
            <a:r>
              <a:rPr lang="en">
                <a:solidFill>
                  <a:schemeClr val="dk2"/>
                </a:solidFill>
              </a:rPr>
              <a:t> can be Euclidean (default, straight-line), Manhattan (grid), or Minkowski (generalized form)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Weighting of neighbors </a:t>
            </a:r>
            <a:r>
              <a:rPr b="1" lang="en" u="sng">
                <a:solidFill>
                  <a:schemeClr val="dk2"/>
                </a:solidFill>
              </a:rPr>
              <a:t>weights</a:t>
            </a:r>
            <a:r>
              <a:rPr lang="en">
                <a:solidFill>
                  <a:schemeClr val="dk2"/>
                </a:solidFill>
              </a:rPr>
              <a:t>: can be uniform, or distance (closer = more influence)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3" name="Google Shape;113;p27"/>
          <p:cNvGrpSpPr/>
          <p:nvPr/>
        </p:nvGrpSpPr>
        <p:grpSpPr>
          <a:xfrm>
            <a:off x="1398650" y="3957550"/>
            <a:ext cx="6631554" cy="709500"/>
            <a:chOff x="1398650" y="3957550"/>
            <a:chExt cx="6631554" cy="709500"/>
          </a:xfrm>
        </p:grpSpPr>
        <p:sp>
          <p:nvSpPr>
            <p:cNvPr id="114" name="Google Shape;114;p27"/>
            <p:cNvSpPr txBox="1"/>
            <p:nvPr/>
          </p:nvSpPr>
          <p:spPr>
            <a:xfrm>
              <a:off x="1558150" y="3984200"/>
              <a:ext cx="29559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Pros</a:t>
              </a:r>
              <a:r>
                <a:rPr lang="en">
                  <a:solidFill>
                    <a:schemeClr val="dk2"/>
                  </a:solidFill>
                </a:rPr>
                <a:t>: no need to preprocess since it does it on the fly. Interpretable. 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p27"/>
            <p:cNvSpPr txBox="1"/>
            <p:nvPr/>
          </p:nvSpPr>
          <p:spPr>
            <a:xfrm>
              <a:off x="4697504" y="3984200"/>
              <a:ext cx="33327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Cons</a:t>
              </a:r>
              <a:r>
                <a:rPr lang="en">
                  <a:solidFill>
                    <a:schemeClr val="dk2"/>
                  </a:solidFill>
                </a:rPr>
                <a:t>: computational cost, scaling, choosing the right k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1398650" y="3957550"/>
              <a:ext cx="6631500" cy="709500"/>
            </a:xfrm>
            <a:prstGeom prst="rect">
              <a:avLst/>
            </a:prstGeom>
            <a:noFill/>
            <a:ln cap="flat" cmpd="sng" w="19050">
              <a:solidFill>
                <a:srgbClr val="BCBD2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/>
        </p:nvSpPr>
        <p:spPr>
          <a:xfrm>
            <a:off x="285575" y="623800"/>
            <a:ext cx="43995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Now, let’s delete some points! For the following points, describe if your separating line would change if these points were deleted.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black (-1,-1)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green (1,0.5)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black(-2,0)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green (0,0)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Any points that matter the most will affect the separating line. These are called the support vectors.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350" name="Google Shape;350;p54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00" y="4479425"/>
            <a:ext cx="981600" cy="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063" y="1012371"/>
            <a:ext cx="4138000" cy="309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00" y="152400"/>
            <a:ext cx="69019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/>
        </p:nvSpPr>
        <p:spPr>
          <a:xfrm>
            <a:off x="285575" y="852400"/>
            <a:ext cx="4399500" cy="3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Follow these steps to find  𝑓(𝑥1,𝑥2 )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Write down the equation of your line you found in the form:  𝑦 = 𝑚𝑥+𝑏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Change the  𝑥  to an  𝑥1  and the  𝑦  to  𝑥2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Subtract everything over to the right side of the equation, so the left side is just 0. The function  𝑓  is </a:t>
            </a:r>
            <a:r>
              <a:rPr lang="en">
                <a:solidFill>
                  <a:schemeClr val="lt1"/>
                </a:solidFill>
              </a:rPr>
              <a:t>defined</a:t>
            </a:r>
            <a:r>
              <a:rPr lang="en">
                <a:solidFill>
                  <a:schemeClr val="lt1"/>
                </a:solidFill>
              </a:rPr>
              <a:t> by the right side of the equation you wrote. In other words, you've just written what  𝑓(𝑥1,𝑥2)  is.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88" y="942646"/>
            <a:ext cx="4138000" cy="309275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6"/>
          <p:cNvSpPr txBox="1"/>
          <p:nvPr/>
        </p:nvSpPr>
        <p:spPr>
          <a:xfrm>
            <a:off x="659725" y="4200275"/>
            <a:ext cx="69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dividing line should be the set of points  (𝑥1,𝑥2)  such that  𝑓(𝑥1,𝑥2)=0 . This is ideal since the two sides can be denoted where  𝑓  is positive and  𝑓  is negative. In other words,  𝑓(𝑥1,𝑥2)&gt;0  and  𝑓(𝑥1,𝑥2)&lt;0  will distinguish our two categories.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/>
        </p:nvSpPr>
        <p:spPr>
          <a:xfrm>
            <a:off x="659725" y="4200275"/>
            <a:ext cx="69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dividing line should be the set of points  (𝑥1,𝑥2)  such that  𝑓(𝑥1,𝑥2)=0 . This is ideal since the two sides can be denoted where  𝑓  is positive and  𝑓  is negative. In other words,  𝑓(𝑥1,𝑥2)&gt;0  and  𝑓(𝑥1,𝑥2)&lt;0  will distinguish our two categories.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9" name="Google Shape;369;p57" title="Screenshot 2025-03-28 at 8.46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5" y="152400"/>
            <a:ext cx="6795121" cy="4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1453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8"/>
          <p:cNvSpPr/>
          <p:nvPr/>
        </p:nvSpPr>
        <p:spPr>
          <a:xfrm>
            <a:off x="2874500" y="1457275"/>
            <a:ext cx="3188100" cy="227700"/>
          </a:xfrm>
          <a:prstGeom prst="rect">
            <a:avLst/>
          </a:prstGeom>
          <a:noFill/>
          <a:ln cap="flat" cmpd="sng" w="9525">
            <a:solidFill>
              <a:srgbClr val="FF57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/>
          <p:cNvPicPr preferRelativeResize="0"/>
          <p:nvPr/>
        </p:nvPicPr>
        <p:blipFill rotWithShape="1">
          <a:blip r:embed="rId3">
            <a:alphaModFix/>
          </a:blip>
          <a:srcRect b="9820" l="0" r="0" t="0"/>
          <a:stretch/>
        </p:blipFill>
        <p:spPr>
          <a:xfrm>
            <a:off x="983488" y="502775"/>
            <a:ext cx="7177024" cy="382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idx="4294967295" type="title"/>
          </p:nvPr>
        </p:nvSpPr>
        <p:spPr>
          <a:xfrm>
            <a:off x="439150" y="4456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Drawbacks: </a:t>
            </a: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need separation between the classes, only two classes, only straight line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99" y="252775"/>
            <a:ext cx="7407801" cy="475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62" y="538763"/>
            <a:ext cx="8037876" cy="406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50" y="215987"/>
            <a:ext cx="6534726" cy="47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00" y="210337"/>
            <a:ext cx="7608998" cy="472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714675" y="1482300"/>
            <a:ext cx="4687500" cy="286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KNN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this algorithm,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We pick a number </a:t>
            </a:r>
            <a:r>
              <a:rPr b="1" lang="en">
                <a:solidFill>
                  <a:schemeClr val="dk1"/>
                </a:solidFill>
              </a:rPr>
              <a:t>k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In order to classify a point </a:t>
            </a:r>
            <a:r>
              <a:rPr b="1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 , we look at the </a:t>
            </a:r>
            <a:r>
              <a:rPr b="1" lang="en" u="sng">
                <a:solidFill>
                  <a:schemeClr val="dk1"/>
                </a:solidFill>
              </a:rPr>
              <a:t>k</a:t>
            </a:r>
            <a:r>
              <a:rPr lang="en" u="sng">
                <a:solidFill>
                  <a:schemeClr val="dk1"/>
                </a:solidFill>
              </a:rPr>
              <a:t> data points which are closest to </a:t>
            </a:r>
            <a:r>
              <a:rPr b="1" lang="en" u="sng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These </a:t>
            </a:r>
            <a:r>
              <a:rPr b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data points “vote” on what they think </a:t>
            </a:r>
            <a:r>
              <a:rPr b="1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 should be, and the </a:t>
            </a:r>
            <a:r>
              <a:rPr lang="en" u="sng">
                <a:solidFill>
                  <a:schemeClr val="dk1"/>
                </a:solidFill>
              </a:rPr>
              <a:t>majority wins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34509" l="39599" r="45363" t="6500"/>
          <a:stretch/>
        </p:blipFill>
        <p:spPr>
          <a:xfrm>
            <a:off x="6142800" y="1889425"/>
            <a:ext cx="2329700" cy="20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/>
        </p:nvSpPr>
        <p:spPr>
          <a:xfrm>
            <a:off x="6727875" y="2645275"/>
            <a:ext cx="173700" cy="176100"/>
          </a:xfrm>
          <a:prstGeom prst="ellipse">
            <a:avLst/>
          </a:prstGeom>
          <a:solidFill>
            <a:srgbClr val="949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/>
        </p:nvSpPr>
        <p:spPr>
          <a:xfrm>
            <a:off x="6142800" y="1846400"/>
            <a:ext cx="1010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k = 5</a:t>
            </a:r>
            <a:endParaRPr/>
          </a:p>
        </p:txBody>
      </p:sp>
      <p:cxnSp>
        <p:nvCxnSpPr>
          <p:cNvPr id="125" name="Google Shape;125;p28"/>
          <p:cNvCxnSpPr>
            <a:stCxn id="123" idx="3"/>
          </p:cNvCxnSpPr>
          <p:nvPr/>
        </p:nvCxnSpPr>
        <p:spPr>
          <a:xfrm flipH="1">
            <a:off x="6340213" y="2795586"/>
            <a:ext cx="4131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8"/>
          <p:cNvCxnSpPr>
            <a:stCxn id="123" idx="5"/>
          </p:cNvCxnSpPr>
          <p:nvPr/>
        </p:nvCxnSpPr>
        <p:spPr>
          <a:xfrm>
            <a:off x="6876137" y="2795586"/>
            <a:ext cx="324300" cy="5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8"/>
          <p:cNvCxnSpPr>
            <a:stCxn id="123" idx="6"/>
          </p:cNvCxnSpPr>
          <p:nvPr/>
        </p:nvCxnSpPr>
        <p:spPr>
          <a:xfrm>
            <a:off x="6901575" y="2733325"/>
            <a:ext cx="11898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8"/>
          <p:cNvCxnSpPr>
            <a:stCxn id="123" idx="4"/>
          </p:cNvCxnSpPr>
          <p:nvPr/>
        </p:nvCxnSpPr>
        <p:spPr>
          <a:xfrm flipH="1">
            <a:off x="6332325" y="2821375"/>
            <a:ext cx="482400" cy="7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8"/>
          <p:cNvCxnSpPr>
            <a:stCxn id="123" idx="6"/>
          </p:cNvCxnSpPr>
          <p:nvPr/>
        </p:nvCxnSpPr>
        <p:spPr>
          <a:xfrm>
            <a:off x="6901575" y="2733325"/>
            <a:ext cx="2529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8"/>
          <p:cNvSpPr txBox="1"/>
          <p:nvPr/>
        </p:nvSpPr>
        <p:spPr>
          <a:xfrm>
            <a:off x="6142800" y="3980000"/>
            <a:ext cx="26709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purple, so point </a:t>
            </a:r>
            <a:r>
              <a:rPr b="1" lang="en"/>
              <a:t>P</a:t>
            </a:r>
            <a:r>
              <a:rPr lang="en"/>
              <a:t> is classified as purple</a:t>
            </a:r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6485850" y="2403025"/>
            <a:ext cx="324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</a:t>
            </a:r>
            <a:endParaRPr/>
          </a:p>
        </p:txBody>
      </p:sp>
      <p:sp>
        <p:nvSpPr>
          <p:cNvPr id="132" name="Google Shape;132;p28"/>
          <p:cNvSpPr txBox="1"/>
          <p:nvPr/>
        </p:nvSpPr>
        <p:spPr>
          <a:xfrm>
            <a:off x="684020" y="560725"/>
            <a:ext cx="814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Assumes observations that are close to each other have similar properties using some distance metric. The </a:t>
            </a:r>
            <a:r>
              <a:rPr b="1" lang="en">
                <a:solidFill>
                  <a:schemeClr val="dk2"/>
                </a:solidFill>
              </a:rPr>
              <a:t>majority class in the neighborhood </a:t>
            </a:r>
            <a:r>
              <a:rPr lang="en">
                <a:solidFill>
                  <a:schemeClr val="dk2"/>
                </a:solidFill>
              </a:rPr>
              <a:t>is what we classify the new point as.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63" y="97825"/>
            <a:ext cx="77138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6B8EB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idx="1" type="body"/>
          </p:nvPr>
        </p:nvSpPr>
        <p:spPr>
          <a:xfrm>
            <a:off x="768900" y="1228675"/>
            <a:ext cx="27630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Example of how the SVM algorithm works: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click link here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 through this to solidify your understanding.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2" name="Google Shape;412;p65" title="Screenshot 2025-03-27 at 9.59.3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500" y="0"/>
            <a:ext cx="61982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1772475" y="642575"/>
            <a:ext cx="58257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How do the model’s underlying assumptions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affect applications to real-world data?</a:t>
            </a:r>
            <a:endParaRPr sz="2100"/>
          </a:p>
        </p:txBody>
      </p:sp>
      <p:sp>
        <p:nvSpPr>
          <p:cNvPr id="418" name="Google Shape;418;p66"/>
          <p:cNvSpPr txBox="1"/>
          <p:nvPr>
            <p:ph idx="1" type="body"/>
          </p:nvPr>
        </p:nvSpPr>
        <p:spPr>
          <a:xfrm>
            <a:off x="1162875" y="1620175"/>
            <a:ext cx="3482700" cy="31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Always check which assumptions your models are using </a:t>
            </a:r>
            <a:r>
              <a:rPr lang="en" sz="1400">
                <a:solidFill>
                  <a:schemeClr val="dk1"/>
                </a:solidFill>
              </a:rPr>
              <a:t>and verify if those assumptions match with the data you have.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example, if you want to use a model that assumes i.i.d you need to verify that your data passes this check. If not, use a different modeling approach.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19" name="Google Shape;419;p66"/>
          <p:cNvSpPr txBox="1"/>
          <p:nvPr/>
        </p:nvSpPr>
        <p:spPr>
          <a:xfrm>
            <a:off x="4825089" y="1620175"/>
            <a:ext cx="34827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 assumptions can be around </a:t>
            </a:r>
            <a:r>
              <a:rPr b="1" lang="en">
                <a:solidFill>
                  <a:schemeClr val="dk1"/>
                </a:solidFill>
              </a:rPr>
              <a:t>statistical properties</a:t>
            </a:r>
            <a:r>
              <a:rPr lang="en">
                <a:solidFill>
                  <a:schemeClr val="dk1"/>
                </a:solidFill>
              </a:rPr>
              <a:t> of your data (distribution, outliers, missingness), the </a:t>
            </a:r>
            <a:r>
              <a:rPr b="1" lang="en">
                <a:solidFill>
                  <a:schemeClr val="dk1"/>
                </a:solidFill>
              </a:rPr>
              <a:t>size</a:t>
            </a:r>
            <a:r>
              <a:rPr lang="en">
                <a:solidFill>
                  <a:schemeClr val="dk1"/>
                </a:solidFill>
              </a:rPr>
              <a:t> of your data (large, small, high-dimension, sparse), or can be </a:t>
            </a:r>
            <a:r>
              <a:rPr b="1" lang="en">
                <a:solidFill>
                  <a:schemeClr val="dk1"/>
                </a:solidFill>
              </a:rPr>
              <a:t>simplifications</a:t>
            </a:r>
            <a:r>
              <a:rPr lang="en">
                <a:solidFill>
                  <a:schemeClr val="dk1"/>
                </a:solidFill>
              </a:rPr>
              <a:t> (clusters need to be circular).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Assumptions can affect accuracy, speed, and explainability among other aspects.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263200" y="478650"/>
            <a:ext cx="8700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warmup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For each of the points below: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Which </a:t>
            </a:r>
            <a:r>
              <a:rPr b="1" lang="en">
                <a:solidFill>
                  <a:schemeClr val="lt1"/>
                </a:solidFill>
              </a:rPr>
              <a:t>3</a:t>
            </a:r>
            <a:r>
              <a:rPr lang="en">
                <a:solidFill>
                  <a:schemeClr val="lt1"/>
                </a:solidFill>
              </a:rPr>
              <a:t> data points are closest? </a:t>
            </a:r>
            <a:r>
              <a:rPr lang="en">
                <a:solidFill>
                  <a:schemeClr val="lt1"/>
                </a:solidFill>
              </a:rPr>
              <a:t>Are they </a:t>
            </a:r>
            <a:r>
              <a:rPr b="1" lang="en">
                <a:solidFill>
                  <a:schemeClr val="lt1"/>
                </a:solidFill>
              </a:rPr>
              <a:t>majority</a:t>
            </a:r>
            <a:r>
              <a:rPr lang="en">
                <a:solidFill>
                  <a:schemeClr val="lt1"/>
                </a:solidFill>
              </a:rPr>
              <a:t> grapes or cherries?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Based on those three neighbors, would you </a:t>
            </a:r>
            <a:r>
              <a:rPr lang="en" u="sng">
                <a:solidFill>
                  <a:schemeClr val="lt1"/>
                </a:solidFill>
              </a:rPr>
              <a:t>classify the point as a grape or a cherry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3 Minute Timer Relaxing Music Lofi Fish Background&#10;Song- https://www.youtube.com/watch?v=Nh_oj5hsAbs&amp;t=41s&#10;&#10;&#10;&#10;TAGS&#10;3 minute&#10;3 minute countdown&#10;3 minute lo-fi hiphop timer&#10;3 minute timer&#10;countdown&#10;lo-fi music&#10;lofi study song&#10;study music&#10;study timer&#10;time&#10;timer&#10;working music&#10;3 minute timer with music&#10;3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38" name="Google Shape;138;p29" title="3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00" y="4479425"/>
            <a:ext cx="981600" cy="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206350"/>
            <a:ext cx="8700900" cy="193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1527575" y="2393250"/>
            <a:ext cx="10182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b="1" lang="en">
                <a:solidFill>
                  <a:srgbClr val="FF5722"/>
                </a:solidFill>
              </a:rPr>
              <a:t>cherry</a:t>
            </a:r>
            <a:endParaRPr b="1">
              <a:solidFill>
                <a:srgbClr val="FF5722"/>
              </a:solidFill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1527575" y="2812325"/>
            <a:ext cx="10182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800080"/>
                </a:solidFill>
              </a:rPr>
              <a:t>grape</a:t>
            </a:r>
            <a:endParaRPr b="1">
              <a:solidFill>
                <a:srgbClr val="800080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1527575" y="3231400"/>
            <a:ext cx="1018200" cy="35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5A6BD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b="1" lang="en">
                <a:solidFill>
                  <a:srgbClr val="FF5722"/>
                </a:solidFill>
              </a:rPr>
              <a:t>bo</a:t>
            </a:r>
            <a:r>
              <a:rPr b="1" lang="en">
                <a:solidFill>
                  <a:srgbClr val="800080"/>
                </a:solidFill>
              </a:rPr>
              <a:t>th</a:t>
            </a:r>
            <a:r>
              <a:rPr b="1" lang="en">
                <a:solidFill>
                  <a:srgbClr val="212121"/>
                </a:solidFill>
              </a:rPr>
              <a:t>?</a:t>
            </a:r>
            <a:endParaRPr b="1">
              <a:solidFill>
                <a:srgbClr val="21212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/>
        </p:nvSpPr>
        <p:spPr>
          <a:xfrm>
            <a:off x="967425" y="1221275"/>
            <a:ext cx="7953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Shading in the region that would be classified as cherries using the </a:t>
            </a:r>
            <a:r>
              <a:rPr b="1" lang="en">
                <a:solidFill>
                  <a:schemeClr val="dk1"/>
                </a:solidFill>
              </a:rPr>
              <a:t>3-nearest neighbors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74575"/>
            <a:ext cx="8839201" cy="196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>
            <a:off x="3901625" y="1761900"/>
            <a:ext cx="5095600" cy="1528625"/>
          </a:xfrm>
          <a:custGeom>
            <a:rect b="b" l="l" r="r" t="t"/>
            <a:pathLst>
              <a:path extrusionOk="0" h="61145" w="203824">
                <a:moveTo>
                  <a:pt x="32374" y="61145"/>
                </a:moveTo>
                <a:lnTo>
                  <a:pt x="33041" y="55614"/>
                </a:lnTo>
                <a:lnTo>
                  <a:pt x="23044" y="47932"/>
                </a:lnTo>
                <a:lnTo>
                  <a:pt x="18128" y="40866"/>
                </a:lnTo>
                <a:lnTo>
                  <a:pt x="17821" y="22737"/>
                </a:lnTo>
                <a:lnTo>
                  <a:pt x="27346" y="23045"/>
                </a:lnTo>
                <a:lnTo>
                  <a:pt x="24581" y="18743"/>
                </a:lnTo>
                <a:lnTo>
                  <a:pt x="16899" y="14749"/>
                </a:lnTo>
                <a:lnTo>
                  <a:pt x="13212" y="7682"/>
                </a:lnTo>
                <a:lnTo>
                  <a:pt x="0" y="0"/>
                </a:lnTo>
                <a:lnTo>
                  <a:pt x="203824" y="0"/>
                </a:lnTo>
                <a:lnTo>
                  <a:pt x="203490" y="60837"/>
                </a:lnTo>
                <a:close/>
              </a:path>
            </a:pathLst>
          </a:custGeom>
          <a:solidFill>
            <a:srgbClr val="FF5722">
              <a:alpha val="32700"/>
            </a:srgbClr>
          </a:solidFill>
          <a:ln>
            <a:noFill/>
          </a:ln>
        </p:spPr>
      </p:sp>
      <p:sp>
        <p:nvSpPr>
          <p:cNvPr id="150" name="Google Shape;150;p30"/>
          <p:cNvSpPr/>
          <p:nvPr/>
        </p:nvSpPr>
        <p:spPr>
          <a:xfrm>
            <a:off x="3932350" y="1761900"/>
            <a:ext cx="808425" cy="1536300"/>
          </a:xfrm>
          <a:custGeom>
            <a:rect b="b" l="l" r="r" t="t"/>
            <a:pathLst>
              <a:path extrusionOk="0" h="61452" w="32337">
                <a:moveTo>
                  <a:pt x="31955" y="61452"/>
                </a:moveTo>
                <a:cubicBezTo>
                  <a:pt x="31904" y="60479"/>
                  <a:pt x="32980" y="57509"/>
                  <a:pt x="31648" y="55614"/>
                </a:cubicBezTo>
                <a:cubicBezTo>
                  <a:pt x="30317" y="53719"/>
                  <a:pt x="26168" y="52080"/>
                  <a:pt x="23966" y="50083"/>
                </a:cubicBezTo>
                <a:cubicBezTo>
                  <a:pt x="21764" y="48086"/>
                  <a:pt x="19715" y="45935"/>
                  <a:pt x="18435" y="43631"/>
                </a:cubicBezTo>
                <a:cubicBezTo>
                  <a:pt x="17155" y="41327"/>
                  <a:pt x="16387" y="39586"/>
                  <a:pt x="16285" y="36257"/>
                </a:cubicBezTo>
                <a:cubicBezTo>
                  <a:pt x="16183" y="32928"/>
                  <a:pt x="16080" y="25810"/>
                  <a:pt x="17821" y="23659"/>
                </a:cubicBezTo>
                <a:cubicBezTo>
                  <a:pt x="19562" y="21508"/>
                  <a:pt x="27038" y="24786"/>
                  <a:pt x="26731" y="23352"/>
                </a:cubicBezTo>
                <a:cubicBezTo>
                  <a:pt x="26424" y="21918"/>
                  <a:pt x="18333" y="17617"/>
                  <a:pt x="15977" y="15056"/>
                </a:cubicBezTo>
                <a:cubicBezTo>
                  <a:pt x="13622" y="12496"/>
                  <a:pt x="15261" y="10498"/>
                  <a:pt x="12598" y="7989"/>
                </a:cubicBezTo>
                <a:cubicBezTo>
                  <a:pt x="9935" y="5480"/>
                  <a:pt x="2100" y="1332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30"/>
          <p:cNvSpPr/>
          <p:nvPr/>
        </p:nvSpPr>
        <p:spPr>
          <a:xfrm>
            <a:off x="4992984" y="2641434"/>
            <a:ext cx="130900" cy="337200"/>
          </a:xfrm>
          <a:custGeom>
            <a:rect b="b" l="l" r="r" t="t"/>
            <a:pathLst>
              <a:path extrusionOk="0" h="13488" w="5236">
                <a:moveTo>
                  <a:pt x="2855" y="154"/>
                </a:moveTo>
                <a:cubicBezTo>
                  <a:pt x="2036" y="-460"/>
                  <a:pt x="-268" y="7221"/>
                  <a:pt x="90" y="9372"/>
                </a:cubicBezTo>
                <a:cubicBezTo>
                  <a:pt x="449" y="11523"/>
                  <a:pt x="4545" y="14595"/>
                  <a:pt x="5006" y="13059"/>
                </a:cubicBezTo>
                <a:cubicBezTo>
                  <a:pt x="5467" y="11523"/>
                  <a:pt x="3674" y="769"/>
                  <a:pt x="2855" y="154"/>
                </a:cubicBez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Google Shape;152;p30"/>
          <p:cNvSpPr/>
          <p:nvPr/>
        </p:nvSpPr>
        <p:spPr>
          <a:xfrm>
            <a:off x="4258550" y="2456463"/>
            <a:ext cx="156000" cy="139500"/>
          </a:xfrm>
          <a:prstGeom prst="ellipse">
            <a:avLst/>
          </a:prstGeom>
          <a:solidFill>
            <a:srgbClr val="949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30"/>
          <p:cNvGrpSpPr/>
          <p:nvPr/>
        </p:nvGrpSpPr>
        <p:grpSpPr>
          <a:xfrm>
            <a:off x="3989046" y="2563625"/>
            <a:ext cx="4810754" cy="2338575"/>
            <a:chOff x="3989046" y="2563625"/>
            <a:chExt cx="4810754" cy="2338575"/>
          </a:xfrm>
        </p:grpSpPr>
        <p:sp>
          <p:nvSpPr>
            <p:cNvPr id="154" name="Google Shape;154;p30"/>
            <p:cNvSpPr txBox="1"/>
            <p:nvPr/>
          </p:nvSpPr>
          <p:spPr>
            <a:xfrm>
              <a:off x="5024300" y="3855500"/>
              <a:ext cx="3775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Point R could be both since it’s on the decision boundary.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If this happens, usually will get classes the same as it’s 1-closest neighbor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3989046" y="2563625"/>
              <a:ext cx="1049250" cy="1564825"/>
            </a:xfrm>
            <a:custGeom>
              <a:rect b="b" l="l" r="r" t="t"/>
              <a:pathLst>
                <a:path extrusionOk="0" h="62593" w="41970">
                  <a:moveTo>
                    <a:pt x="11257" y="0"/>
                  </a:moveTo>
                  <a:cubicBezTo>
                    <a:pt x="9572" y="7387"/>
                    <a:pt x="-3970" y="33888"/>
                    <a:pt x="1149" y="44320"/>
                  </a:cubicBezTo>
                  <a:cubicBezTo>
                    <a:pt x="6268" y="54752"/>
                    <a:pt x="35167" y="59548"/>
                    <a:pt x="41970" y="6259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174D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/>
        </p:nvSpPr>
        <p:spPr>
          <a:xfrm>
            <a:off x="654950" y="94500"/>
            <a:ext cx="80004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5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Exercise</a:t>
            </a:r>
            <a:endParaRPr b="1" sz="575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Suppose instead of using the 3 nearest neighbors, we use a different </a:t>
            </a:r>
            <a:r>
              <a:rPr b="1" lang="en">
                <a:solidFill>
                  <a:schemeClr val="lt1"/>
                </a:solidFill>
              </a:rPr>
              <a:t>k</a:t>
            </a:r>
            <a:r>
              <a:rPr lang="en">
                <a:solidFill>
                  <a:schemeClr val="lt1"/>
                </a:solidFill>
              </a:rPr>
              <a:t>. For each </a:t>
            </a:r>
            <a:r>
              <a:rPr b="1" lang="en">
                <a:solidFill>
                  <a:schemeClr val="lt1"/>
                </a:solidFill>
              </a:rPr>
              <a:t>k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Describe what would happen to the region that would be shaded to classify cherries.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Would this be better or worse than 3-NN? Explain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1. k = 1				2. k = 20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25" y="2021225"/>
            <a:ext cx="7638025" cy="169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62" name="Google Shape;162;p31" title="5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9175" y="209725"/>
            <a:ext cx="995075" cy="5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25" y="3908475"/>
            <a:ext cx="4957876" cy="110133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2605911" y="3957456"/>
            <a:ext cx="2858122" cy="857406"/>
          </a:xfrm>
          <a:custGeom>
            <a:rect b="b" l="l" r="r" t="t"/>
            <a:pathLst>
              <a:path extrusionOk="0" h="61145" w="203824">
                <a:moveTo>
                  <a:pt x="32374" y="61145"/>
                </a:moveTo>
                <a:lnTo>
                  <a:pt x="33041" y="55614"/>
                </a:lnTo>
                <a:lnTo>
                  <a:pt x="23044" y="47932"/>
                </a:lnTo>
                <a:lnTo>
                  <a:pt x="18128" y="40866"/>
                </a:lnTo>
                <a:lnTo>
                  <a:pt x="17821" y="22737"/>
                </a:lnTo>
                <a:lnTo>
                  <a:pt x="27346" y="23045"/>
                </a:lnTo>
                <a:lnTo>
                  <a:pt x="24581" y="18743"/>
                </a:lnTo>
                <a:lnTo>
                  <a:pt x="16899" y="14749"/>
                </a:lnTo>
                <a:lnTo>
                  <a:pt x="13212" y="7682"/>
                </a:lnTo>
                <a:lnTo>
                  <a:pt x="0" y="0"/>
                </a:lnTo>
                <a:lnTo>
                  <a:pt x="203824" y="0"/>
                </a:lnTo>
                <a:lnTo>
                  <a:pt x="203490" y="60837"/>
                </a:lnTo>
                <a:close/>
              </a:path>
            </a:pathLst>
          </a:custGeom>
          <a:solidFill>
            <a:srgbClr val="FF5722">
              <a:alpha val="32700"/>
            </a:srgbClr>
          </a:solidFill>
          <a:ln>
            <a:noFill/>
          </a:ln>
        </p:spPr>
      </p:sp>
      <p:sp>
        <p:nvSpPr>
          <p:cNvPr id="165" name="Google Shape;165;p31"/>
          <p:cNvSpPr/>
          <p:nvPr/>
        </p:nvSpPr>
        <p:spPr>
          <a:xfrm>
            <a:off x="2623145" y="3957456"/>
            <a:ext cx="453446" cy="861711"/>
          </a:xfrm>
          <a:custGeom>
            <a:rect b="b" l="l" r="r" t="t"/>
            <a:pathLst>
              <a:path extrusionOk="0" h="61452" w="32337">
                <a:moveTo>
                  <a:pt x="31955" y="61452"/>
                </a:moveTo>
                <a:cubicBezTo>
                  <a:pt x="31904" y="60479"/>
                  <a:pt x="32980" y="57509"/>
                  <a:pt x="31648" y="55614"/>
                </a:cubicBezTo>
                <a:cubicBezTo>
                  <a:pt x="30317" y="53719"/>
                  <a:pt x="26168" y="52080"/>
                  <a:pt x="23966" y="50083"/>
                </a:cubicBezTo>
                <a:cubicBezTo>
                  <a:pt x="21764" y="48086"/>
                  <a:pt x="19715" y="45935"/>
                  <a:pt x="18435" y="43631"/>
                </a:cubicBezTo>
                <a:cubicBezTo>
                  <a:pt x="17155" y="41327"/>
                  <a:pt x="16387" y="39586"/>
                  <a:pt x="16285" y="36257"/>
                </a:cubicBezTo>
                <a:cubicBezTo>
                  <a:pt x="16183" y="32928"/>
                  <a:pt x="16080" y="25810"/>
                  <a:pt x="17821" y="23659"/>
                </a:cubicBezTo>
                <a:cubicBezTo>
                  <a:pt x="19562" y="21508"/>
                  <a:pt x="27038" y="24786"/>
                  <a:pt x="26731" y="23352"/>
                </a:cubicBezTo>
                <a:cubicBezTo>
                  <a:pt x="26424" y="21918"/>
                  <a:pt x="18333" y="17617"/>
                  <a:pt x="15977" y="15056"/>
                </a:cubicBezTo>
                <a:cubicBezTo>
                  <a:pt x="13622" y="12496"/>
                  <a:pt x="15261" y="10498"/>
                  <a:pt x="12598" y="7989"/>
                </a:cubicBezTo>
                <a:cubicBezTo>
                  <a:pt x="9935" y="5480"/>
                  <a:pt x="2100" y="1332"/>
                  <a:pt x="0" y="0"/>
                </a:cubicBezTo>
              </a:path>
            </a:pathLst>
          </a:custGeom>
          <a:noFill/>
          <a:ln cap="flat" cmpd="sng" w="160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Google Shape;166;p31"/>
          <p:cNvSpPr/>
          <p:nvPr/>
        </p:nvSpPr>
        <p:spPr>
          <a:xfrm>
            <a:off x="3218050" y="4450786"/>
            <a:ext cx="73422" cy="189135"/>
          </a:xfrm>
          <a:custGeom>
            <a:rect b="b" l="l" r="r" t="t"/>
            <a:pathLst>
              <a:path extrusionOk="0" h="13488" w="5236">
                <a:moveTo>
                  <a:pt x="2855" y="154"/>
                </a:moveTo>
                <a:cubicBezTo>
                  <a:pt x="2036" y="-460"/>
                  <a:pt x="-268" y="7221"/>
                  <a:pt x="90" y="9372"/>
                </a:cubicBezTo>
                <a:cubicBezTo>
                  <a:pt x="449" y="11523"/>
                  <a:pt x="4545" y="14595"/>
                  <a:pt x="5006" y="13059"/>
                </a:cubicBezTo>
                <a:cubicBezTo>
                  <a:pt x="5467" y="11523"/>
                  <a:pt x="3674" y="769"/>
                  <a:pt x="2855" y="154"/>
                </a:cubicBezTo>
                <a:close/>
              </a:path>
            </a:pathLst>
          </a:custGeom>
          <a:solidFill>
            <a:schemeClr val="lt1"/>
          </a:solidFill>
          <a:ln cap="flat" cmpd="sng" w="160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Google Shape;167;p31"/>
          <p:cNvSpPr/>
          <p:nvPr/>
        </p:nvSpPr>
        <p:spPr>
          <a:xfrm>
            <a:off x="2806109" y="4347036"/>
            <a:ext cx="87600" cy="78300"/>
          </a:xfrm>
          <a:prstGeom prst="ellipse">
            <a:avLst/>
          </a:prstGeom>
          <a:solidFill>
            <a:srgbClr val="949AF8"/>
          </a:solidFill>
          <a:ln>
            <a:noFill/>
          </a:ln>
        </p:spPr>
        <p:txBody>
          <a:bodyPr anchorCtr="0" anchor="ctr" bIns="51275" lIns="51275" spcFirstLastPara="1" rIns="51275" wrap="square" tIns="51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676725" y="674100"/>
            <a:ext cx="3670200" cy="41148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How to choose the best k?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 the ML workflow!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Tune your parameter</a:t>
            </a:r>
            <a:r>
              <a:rPr lang="en" sz="1400"/>
              <a:t> by choose a range of k values and building models for each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</a:t>
            </a:r>
            <a:r>
              <a:rPr b="1" lang="en" sz="1400"/>
              <a:t>cross-fold validation</a:t>
            </a:r>
            <a:r>
              <a:rPr lang="en" sz="1400"/>
              <a:t> to get an average evaluation metric for each value of 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Choose k that performs the </a:t>
            </a:r>
            <a:r>
              <a:rPr b="1" lang="en" sz="1400"/>
              <a:t>best on average</a:t>
            </a:r>
            <a:r>
              <a:rPr lang="en" sz="1400"/>
              <a:t>.</a:t>
            </a:r>
            <a:endParaRPr sz="1400"/>
          </a:p>
        </p:txBody>
      </p:sp>
      <p:sp>
        <p:nvSpPr>
          <p:cNvPr id="173" name="Google Shape;173;p32"/>
          <p:cNvSpPr txBox="1"/>
          <p:nvPr/>
        </p:nvSpPr>
        <p:spPr>
          <a:xfrm>
            <a:off x="4696275" y="674100"/>
            <a:ext cx="3670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Usually in classification problems (especially when binary) we tend to pick odd values for 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what you know about k-NN: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would </a:t>
            </a:r>
            <a:r>
              <a:rPr b="1" lang="en">
                <a:solidFill>
                  <a:schemeClr val="dk1"/>
                </a:solidFill>
              </a:rPr>
              <a:t>even values</a:t>
            </a:r>
            <a:r>
              <a:rPr lang="en">
                <a:solidFill>
                  <a:schemeClr val="dk1"/>
                </a:solidFill>
              </a:rPr>
              <a:t> for k cause issues?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could you do to fix this issue?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5629275" y="2531400"/>
            <a:ext cx="16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80"/>
                </a:solidFill>
              </a:rPr>
              <a:t>breaking ties</a:t>
            </a:r>
            <a:endParaRPr b="1">
              <a:solidFill>
                <a:srgbClr val="800080"/>
              </a:solidFill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5604325" y="3444600"/>
            <a:ext cx="321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80"/>
                </a:solidFill>
              </a:rPr>
              <a:t>closest neighbor gets deciding vote</a:t>
            </a:r>
            <a:endParaRPr b="1">
              <a:solidFill>
                <a:srgbClr val="8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0008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00080"/>
                </a:solidFill>
              </a:rPr>
              <a:t>weigh “vote” by closeness</a:t>
            </a:r>
            <a:endParaRPr b="1">
              <a:solidFill>
                <a:srgbClr val="800080"/>
              </a:solidFill>
            </a:endParaRPr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76" name="Google Shape;176;p32" title="1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775" y="4315350"/>
            <a:ext cx="868700" cy="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" type="body"/>
          </p:nvPr>
        </p:nvSpPr>
        <p:spPr>
          <a:xfrm>
            <a:off x="676725" y="674100"/>
            <a:ext cx="3670200" cy="41148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How to choose the best k?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Use the ML workflow!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Tune your parameter</a:t>
            </a:r>
            <a:r>
              <a:rPr lang="en" sz="1400"/>
              <a:t> by choose a range of k values and building models for each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</a:t>
            </a:r>
            <a:r>
              <a:rPr b="1" lang="en" sz="1400"/>
              <a:t>cross-fold validation</a:t>
            </a:r>
            <a:r>
              <a:rPr lang="en" sz="1400"/>
              <a:t> to get an average evaluation metric for each value of 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Choose k that performs the </a:t>
            </a:r>
            <a:r>
              <a:rPr b="1" lang="en" sz="1400"/>
              <a:t>best on average</a:t>
            </a:r>
            <a:r>
              <a:rPr lang="en" sz="1400"/>
              <a:t>.</a:t>
            </a:r>
            <a:endParaRPr sz="1400"/>
          </a:p>
        </p:txBody>
      </p:sp>
      <p:pic>
        <p:nvPicPr>
          <p:cNvPr descr="1 Minute Timer Relaxing Music Lofi Fish Background&#10;Song- https://www.youtube.com/watch?v=Nh_oj...&#10;&#10;&#10;TAGS&#10;1 minute&#10;1 minute countdown&#10;1 minute lo-fi hiphop timer&#10;1 minute timer&#10;countdown&#10;lo-fi music&#10;lofi study song&#10;study music&#10;study timer&#10;time&#10;timer&#10;working music&#10;1 minute timer with music&#10;1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182" name="Google Shape;182;p33" title="1 Minute Timer Relaxing Music Lofi Fish Backgroun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775" y="4315350"/>
            <a:ext cx="868700" cy="4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4708975" y="676075"/>
            <a:ext cx="3670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have </a:t>
            </a:r>
            <a:r>
              <a:rPr b="1" lang="en">
                <a:solidFill>
                  <a:schemeClr val="dk1"/>
                </a:solidFill>
              </a:rPr>
              <a:t>10</a:t>
            </a:r>
            <a:r>
              <a:rPr lang="en">
                <a:solidFill>
                  <a:schemeClr val="dk1"/>
                </a:solidFill>
              </a:rPr>
              <a:t> values for k, and do </a:t>
            </a:r>
            <a:r>
              <a:rPr b="1" lang="en">
                <a:solidFill>
                  <a:schemeClr val="dk1"/>
                </a:solidFill>
              </a:rPr>
              <a:t>5</a:t>
            </a:r>
            <a:r>
              <a:rPr lang="en">
                <a:solidFill>
                  <a:schemeClr val="dk1"/>
                </a:solidFill>
              </a:rPr>
              <a:t>-fold cross validation: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How many models are you running in total?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How many evaluation metrics are you comparing when selecting which </a:t>
            </a:r>
            <a:r>
              <a:rPr b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is best?</a:t>
            </a:r>
            <a:endParaRPr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5351100" y="3536300"/>
            <a:ext cx="302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91CA"/>
                </a:solidFill>
              </a:rPr>
              <a:t>10</a:t>
            </a:r>
            <a:r>
              <a:rPr lang="en">
                <a:solidFill>
                  <a:srgbClr val="1B91CA"/>
                </a:solidFill>
              </a:rPr>
              <a:t> metrics: one average metric for each value of k</a:t>
            </a:r>
            <a:endParaRPr>
              <a:solidFill>
                <a:srgbClr val="1B91CA"/>
              </a:solidFill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5316649" y="1909050"/>
            <a:ext cx="30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B91CA"/>
                </a:solidFill>
              </a:rPr>
              <a:t>50</a:t>
            </a:r>
            <a:r>
              <a:rPr lang="en">
                <a:solidFill>
                  <a:srgbClr val="1B91CA"/>
                </a:solidFill>
              </a:rPr>
              <a:t> total models: 10 values for k, each do 5-fold CV</a:t>
            </a:r>
            <a:endParaRPr>
              <a:solidFill>
                <a:srgbClr val="1B91C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